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18"/>
  </p:notesMasterIdLst>
  <p:handoutMasterIdLst>
    <p:handoutMasterId r:id="rId19"/>
  </p:handoutMasterIdLst>
  <p:sldIdLst>
    <p:sldId id="334" r:id="rId2"/>
    <p:sldId id="350" r:id="rId3"/>
    <p:sldId id="348" r:id="rId4"/>
    <p:sldId id="349" r:id="rId5"/>
    <p:sldId id="353" r:id="rId6"/>
    <p:sldId id="354" r:id="rId7"/>
    <p:sldId id="355" r:id="rId8"/>
    <p:sldId id="356" r:id="rId9"/>
    <p:sldId id="351" r:id="rId10"/>
    <p:sldId id="352" r:id="rId11"/>
    <p:sldId id="357" r:id="rId12"/>
    <p:sldId id="358" r:id="rId13"/>
    <p:sldId id="359" r:id="rId14"/>
    <p:sldId id="360" r:id="rId15"/>
    <p:sldId id="361" r:id="rId16"/>
    <p:sldId id="362" r:id="rId17"/>
  </p:sldIdLst>
  <p:sldSz cx="9144000" cy="6858000" type="screen4x3"/>
  <p:notesSz cx="6799263" cy="9929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0000"/>
    <a:srgbClr val="66CCFF"/>
    <a:srgbClr val="CAD8FE"/>
    <a:srgbClr val="CCCCFF"/>
    <a:srgbClr val="FFFF66"/>
    <a:srgbClr val="CC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8" autoAdjust="0"/>
    <p:restoredTop sz="94548" autoAdjust="0"/>
  </p:normalViewPr>
  <p:slideViewPr>
    <p:cSldViewPr snapToGrid="0" snapToObjects="1">
      <p:cViewPr varScale="1">
        <p:scale>
          <a:sx n="100" d="100"/>
          <a:sy n="100" d="100"/>
        </p:scale>
        <p:origin x="185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2" d="100"/>
          <a:sy n="92" d="100"/>
        </p:scale>
        <p:origin x="-3144" y="-114"/>
      </p:cViewPr>
      <p:guideLst>
        <p:guide orient="horz" pos="3128"/>
        <p:guide pos="2142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6668" cy="49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5" tIns="46142" rIns="92285" bIns="46142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598" y="2"/>
            <a:ext cx="2946667" cy="49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5" tIns="46142" rIns="92285" bIns="4614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965"/>
            <a:ext cx="2946668" cy="49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5" tIns="46142" rIns="92285" bIns="46142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598" y="9433965"/>
            <a:ext cx="2946667" cy="49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5" tIns="46142" rIns="92285" bIns="4614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b="0">
                <a:latin typeface="Times New Roman" pitchFamily="18" charset="0"/>
              </a:defRPr>
            </a:lvl1pPr>
          </a:lstStyle>
          <a:p>
            <a:pPr>
              <a:defRPr/>
            </a:pPr>
            <a:fld id="{DEDA0E6E-B4F0-427D-AE22-5916818A180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6765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6668" cy="49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5" tIns="46142" rIns="92285" bIns="46142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598" y="2"/>
            <a:ext cx="2946667" cy="49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5" tIns="46142" rIns="92285" bIns="4614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0" y="4716984"/>
            <a:ext cx="4987407" cy="446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5" tIns="46142" rIns="92285" bIns="461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965"/>
            <a:ext cx="2946668" cy="49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5" tIns="46142" rIns="92285" bIns="46142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598" y="9433965"/>
            <a:ext cx="2946667" cy="49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5" tIns="46142" rIns="92285" bIns="4614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b="0">
                <a:latin typeface="Times New Roman" pitchFamily="18" charset="0"/>
              </a:defRPr>
            </a:lvl1pPr>
          </a:lstStyle>
          <a:p>
            <a:pPr>
              <a:defRPr/>
            </a:pPr>
            <a:fld id="{5340358C-DB1E-4EC4-998B-432EBC5F423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76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436" algn="l" defTabSz="9141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23" algn="l" defTabSz="9141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11" algn="l" defTabSz="9141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97" algn="l" defTabSz="9141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17" tIns="45709" rIns="91417" bIns="45709"/>
          <a:lstStyle>
            <a:lvl1pPr marL="0" indent="0" algn="ctr">
              <a:buNone/>
              <a:defRPr/>
            </a:lvl1pPr>
            <a:lvl2pPr marL="457087" indent="0" algn="ctr">
              <a:buNone/>
              <a:defRPr/>
            </a:lvl2pPr>
            <a:lvl3pPr marL="914175" indent="0" algn="ctr">
              <a:buNone/>
              <a:defRPr/>
            </a:lvl3pPr>
            <a:lvl4pPr marL="1371261" indent="0" algn="ctr">
              <a:buNone/>
              <a:defRPr/>
            </a:lvl4pPr>
            <a:lvl5pPr marL="1828349" indent="0" algn="ctr">
              <a:buNone/>
              <a:defRPr/>
            </a:lvl5pPr>
            <a:lvl6pPr marL="2285436" indent="0" algn="ctr">
              <a:buNone/>
              <a:defRPr/>
            </a:lvl6pPr>
            <a:lvl7pPr marL="2742523" indent="0" algn="ctr">
              <a:buNone/>
              <a:defRPr/>
            </a:lvl7pPr>
            <a:lvl8pPr marL="3199611" indent="0" algn="ctr">
              <a:buNone/>
              <a:defRPr/>
            </a:lvl8pPr>
            <a:lvl9pPr marL="3656697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16/10/2024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A.Masserot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054CB-8B0F-47EC-9A42-9445F6C3D17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 lIns="91417" tIns="45709" rIns="91417" bIns="45709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16/10/2024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A.Masserot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1E88B-5105-4603-A8CB-3F1B137211E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361951"/>
            <a:ext cx="2057400" cy="5764213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61951"/>
            <a:ext cx="6019800" cy="5764213"/>
          </a:xfrm>
          <a:prstGeom prst="rect">
            <a:avLst/>
          </a:prstGeom>
        </p:spPr>
        <p:txBody>
          <a:bodyPr vert="eaVert" lIns="91417" tIns="45709" rIns="91417" bIns="45709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16/10/2024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A.Masserot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BBA77-F84C-4603-A939-9519FBF6B06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re. Contenu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62200" y="361950"/>
            <a:ext cx="5943600" cy="285750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 lIns="91417" tIns="45709" rIns="91417" bIns="45709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 lIns="91417" tIns="45709" rIns="91417" bIns="45709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16/10/2024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A.Masserot 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34BDA-8532-4A7B-BDFA-6B742C658A1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re et contenu sur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62200" y="361950"/>
            <a:ext cx="5943600" cy="285750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  <a:prstGeom prst="rect">
            <a:avLst/>
          </a:prstGeom>
        </p:spPr>
        <p:txBody>
          <a:bodyPr lIns="91417" tIns="45709" rIns="91417" bIns="45709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3938589"/>
            <a:ext cx="8229600" cy="2187575"/>
          </a:xfrm>
          <a:prstGeom prst="rect">
            <a:avLst/>
          </a:prstGeom>
        </p:spPr>
        <p:txBody>
          <a:bodyPr lIns="91417" tIns="45709" rIns="91417" bIns="45709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16/10/2024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A.Masserot 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98BCB-8DE0-47A8-AE03-288FA81A78B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lIns="91417" tIns="45709" rIns="91417" bIns="45709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16/10/2024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A.Masserot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3D5AF-9B17-42AF-AA31-1DBAB26A43F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lIns="91417" tIns="45709" rIns="91417" bIns="45709" anchor="b"/>
          <a:lstStyle>
            <a:lvl1pPr marL="0" indent="0">
              <a:buNone/>
              <a:defRPr sz="2000"/>
            </a:lvl1pPr>
            <a:lvl2pPr marL="457087" indent="0">
              <a:buNone/>
              <a:defRPr sz="1800"/>
            </a:lvl2pPr>
            <a:lvl3pPr marL="914175" indent="0">
              <a:buNone/>
              <a:defRPr sz="1600"/>
            </a:lvl3pPr>
            <a:lvl4pPr marL="1371261" indent="0">
              <a:buNone/>
              <a:defRPr sz="1400"/>
            </a:lvl4pPr>
            <a:lvl5pPr marL="1828349" indent="0">
              <a:buNone/>
              <a:defRPr sz="1400"/>
            </a:lvl5pPr>
            <a:lvl6pPr marL="2285436" indent="0">
              <a:buNone/>
              <a:defRPr sz="1400"/>
            </a:lvl6pPr>
            <a:lvl7pPr marL="2742523" indent="0">
              <a:buNone/>
              <a:defRPr sz="1400"/>
            </a:lvl7pPr>
            <a:lvl8pPr marL="3199611" indent="0">
              <a:buNone/>
              <a:defRPr sz="1400"/>
            </a:lvl8pPr>
            <a:lvl9pPr marL="3656697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16/10/2024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A.Masserot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FCC3B-E53C-4F6C-B43A-CE633CADCA3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 lIns="91417" tIns="45709" rIns="91417" bIns="4570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 lIns="91417" tIns="45709" rIns="91417" bIns="4570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16/10/2024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A.Masserot 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A4EFC-28E6-4934-9DA1-61CDEEC3EAA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17" tIns="45709" rIns="91417" bIns="45709" anchor="b"/>
          <a:lstStyle>
            <a:lvl1pPr marL="0" indent="0">
              <a:buNone/>
              <a:defRPr sz="2400" b="1"/>
            </a:lvl1pPr>
            <a:lvl2pPr marL="457087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1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6" indent="0">
              <a:buNone/>
              <a:defRPr sz="1600" b="1"/>
            </a:lvl6pPr>
            <a:lvl7pPr marL="2742523" indent="0">
              <a:buNone/>
              <a:defRPr sz="1600" b="1"/>
            </a:lvl7pPr>
            <a:lvl8pPr marL="3199611" indent="0">
              <a:buNone/>
              <a:defRPr sz="1600" b="1"/>
            </a:lvl8pPr>
            <a:lvl9pPr marL="3656697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17" tIns="45709" rIns="91417" bIns="4570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lIns="91417" tIns="45709" rIns="91417" bIns="45709" anchor="b"/>
          <a:lstStyle>
            <a:lvl1pPr marL="0" indent="0">
              <a:buNone/>
              <a:defRPr sz="2400" b="1"/>
            </a:lvl1pPr>
            <a:lvl2pPr marL="457087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1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6" indent="0">
              <a:buNone/>
              <a:defRPr sz="1600" b="1"/>
            </a:lvl6pPr>
            <a:lvl7pPr marL="2742523" indent="0">
              <a:buNone/>
              <a:defRPr sz="1600" b="1"/>
            </a:lvl7pPr>
            <a:lvl8pPr marL="3199611" indent="0">
              <a:buNone/>
              <a:defRPr sz="1600" b="1"/>
            </a:lvl8pPr>
            <a:lvl9pPr marL="3656697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lIns="91417" tIns="45709" rIns="91417" bIns="4570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16/10/2024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A.Masserot 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5E279-6B55-49D0-A6FC-BEF0579C582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16/10/2024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A.Masserot 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A33C4-D30D-4407-BDF1-A654F61EE0B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16/10/2024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A.Masserot 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2EF37-B6DD-48F4-946F-8CA016F359F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  <a:prstGeom prst="rect">
            <a:avLst/>
          </a:prstGeom>
        </p:spPr>
        <p:txBody>
          <a:bodyPr lIns="91417" tIns="45709" rIns="91417" bIns="45709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  <a:prstGeom prst="rect">
            <a:avLst/>
          </a:prstGeom>
        </p:spPr>
        <p:txBody>
          <a:bodyPr lIns="91417" tIns="45709" rIns="91417" bIns="45709"/>
          <a:lstStyle>
            <a:lvl1pPr marL="0" indent="0">
              <a:buNone/>
              <a:defRPr sz="1400"/>
            </a:lvl1pPr>
            <a:lvl2pPr marL="457087" indent="0">
              <a:buNone/>
              <a:defRPr sz="1200"/>
            </a:lvl2pPr>
            <a:lvl3pPr marL="914175" indent="0">
              <a:buNone/>
              <a:defRPr sz="1000"/>
            </a:lvl3pPr>
            <a:lvl4pPr marL="1371261" indent="0">
              <a:buNone/>
              <a:defRPr sz="900"/>
            </a:lvl4pPr>
            <a:lvl5pPr marL="1828349" indent="0">
              <a:buNone/>
              <a:defRPr sz="900"/>
            </a:lvl5pPr>
            <a:lvl6pPr marL="2285436" indent="0">
              <a:buNone/>
              <a:defRPr sz="900"/>
            </a:lvl6pPr>
            <a:lvl7pPr marL="2742523" indent="0">
              <a:buNone/>
              <a:defRPr sz="900"/>
            </a:lvl7pPr>
            <a:lvl8pPr marL="3199611" indent="0">
              <a:buNone/>
              <a:defRPr sz="900"/>
            </a:lvl8pPr>
            <a:lvl9pPr marL="3656697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16/10/2024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A.Masserot 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481C0-F05A-4326-8F04-FD4A23CB12A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17" tIns="45709" rIns="91417" bIns="45709"/>
          <a:lstStyle>
            <a:lvl1pPr marL="0" indent="0">
              <a:buNone/>
              <a:defRPr sz="3200"/>
            </a:lvl1pPr>
            <a:lvl2pPr marL="457087" indent="0">
              <a:buNone/>
              <a:defRPr sz="2800"/>
            </a:lvl2pPr>
            <a:lvl3pPr marL="914175" indent="0">
              <a:buNone/>
              <a:defRPr sz="2400"/>
            </a:lvl3pPr>
            <a:lvl4pPr marL="1371261" indent="0">
              <a:buNone/>
              <a:defRPr sz="2000"/>
            </a:lvl4pPr>
            <a:lvl5pPr marL="1828349" indent="0">
              <a:buNone/>
              <a:defRPr sz="2000"/>
            </a:lvl5pPr>
            <a:lvl6pPr marL="2285436" indent="0">
              <a:buNone/>
              <a:defRPr sz="2000"/>
            </a:lvl6pPr>
            <a:lvl7pPr marL="2742523" indent="0">
              <a:buNone/>
              <a:defRPr sz="2000"/>
            </a:lvl7pPr>
            <a:lvl8pPr marL="3199611" indent="0">
              <a:buNone/>
              <a:defRPr sz="2000"/>
            </a:lvl8pPr>
            <a:lvl9pPr marL="3656697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417" tIns="45709" rIns="91417" bIns="45709"/>
          <a:lstStyle>
            <a:lvl1pPr marL="0" indent="0">
              <a:buNone/>
              <a:defRPr sz="1400"/>
            </a:lvl1pPr>
            <a:lvl2pPr marL="457087" indent="0">
              <a:buNone/>
              <a:defRPr sz="1200"/>
            </a:lvl2pPr>
            <a:lvl3pPr marL="914175" indent="0">
              <a:buNone/>
              <a:defRPr sz="1000"/>
            </a:lvl3pPr>
            <a:lvl4pPr marL="1371261" indent="0">
              <a:buNone/>
              <a:defRPr sz="900"/>
            </a:lvl4pPr>
            <a:lvl5pPr marL="1828349" indent="0">
              <a:buNone/>
              <a:defRPr sz="900"/>
            </a:lvl5pPr>
            <a:lvl6pPr marL="2285436" indent="0">
              <a:buNone/>
              <a:defRPr sz="900"/>
            </a:lvl6pPr>
            <a:lvl7pPr marL="2742523" indent="0">
              <a:buNone/>
              <a:defRPr sz="900"/>
            </a:lvl7pPr>
            <a:lvl8pPr marL="3199611" indent="0">
              <a:buNone/>
              <a:defRPr sz="900"/>
            </a:lvl8pPr>
            <a:lvl9pPr marL="3656697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16/10/2024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A.Masserot 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054DE-D4F9-4B5A-80E6-9AAD72FE166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62200" y="361950"/>
            <a:ext cx="59436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09" rIns="91417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 du masque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1975" y="6457950"/>
            <a:ext cx="17589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latin typeface="+mn-lt"/>
              </a:defRPr>
            </a:lvl1pPr>
          </a:lstStyle>
          <a:p>
            <a:pPr>
              <a:defRPr/>
            </a:pPr>
            <a:r>
              <a:rPr lang="fr-FR"/>
              <a:t>16/10/2024</a:t>
            </a: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477000"/>
            <a:ext cx="39385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A.Masserot  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77000"/>
            <a:ext cx="17589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latin typeface="+mn-lt"/>
              </a:defRPr>
            </a:lvl1pPr>
          </a:lstStyle>
          <a:p>
            <a:pPr>
              <a:defRPr/>
            </a:pPr>
            <a:fld id="{54330D30-93C5-4FC9-A9BE-D8FFBE34EC0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561975" y="762000"/>
            <a:ext cx="8020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17" tIns="45709" rIns="91417" bIns="45709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561975" y="6324600"/>
            <a:ext cx="8020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17" tIns="45709" rIns="91417" bIns="45709"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1032" name="Picture 9" descr="VIRGO~8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61975" y="325438"/>
            <a:ext cx="16891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imes New Roman" pitchFamily="18" charset="0"/>
        </a:defRPr>
      </a:lvl5pPr>
      <a:lvl6pPr marL="457087"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imes New Roman" pitchFamily="18" charset="0"/>
        </a:defRPr>
      </a:lvl6pPr>
      <a:lvl7pPr marL="914175"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imes New Roman" pitchFamily="18" charset="0"/>
        </a:defRPr>
      </a:lvl7pPr>
      <a:lvl8pPr marL="1371261"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imes New Roman" pitchFamily="18" charset="0"/>
        </a:defRPr>
      </a:lvl8pPr>
      <a:lvl9pPr marL="1828349"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imes New Roman" pitchFamily="18" charset="0"/>
        </a:defRPr>
      </a:lvl9pPr>
    </p:titleStyle>
    <p:bodyStyle>
      <a:lvl1pPr marL="341313" indent="-341313" algn="l" rtl="0" eaLnBrk="0" fontAlgn="base" hangingPunct="0">
        <a:spcBef>
          <a:spcPct val="50000"/>
        </a:spcBef>
        <a:spcAft>
          <a:spcPct val="30000"/>
        </a:spcAft>
        <a:buFont typeface="ZapfDingbats" pitchFamily="82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w"/>
        <a:defRPr sz="20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10000"/>
        </a:spcAft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980" indent="-22854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067" indent="-22854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54" indent="-22854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41" indent="-22854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7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5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1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9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6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23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11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97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br>
              <a:rPr lang="en-US" dirty="0"/>
            </a:br>
            <a:r>
              <a:rPr lang="en-US" dirty="0" err="1"/>
              <a:t>Acl</a:t>
            </a:r>
            <a:r>
              <a:rPr lang="en-US" dirty="0"/>
              <a:t> v1r30p17 – v1r27p17 </a:t>
            </a:r>
            <a:br>
              <a:rPr lang="en-US" dirty="0"/>
            </a:br>
            <a:r>
              <a:rPr lang="en-US"/>
              <a:t>Filter channel RESET</a:t>
            </a:r>
            <a:r>
              <a:rPr lang="en-US" dirty="0"/>
              <a:t>/LACTH comparison</a:t>
            </a:r>
            <a:endParaRPr lang="en-US" sz="1400" b="0" dirty="0"/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endParaRPr lang="fr-FR" sz="1600" i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16/10/2024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A.Masserot  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D598CF-1C43-44A5-89E9-863D1EC4EC0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48AEF82E-6D78-415D-AE41-796D7B2B1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6467"/>
            <a:ext cx="9144000" cy="408051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8CDC5A4-A9AD-4614-8693-7091BCEC5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RESET – ramp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305CB2-CA96-499C-B0F4-7D5122BD7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16/10/2024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2D3FD2-4BF6-460D-8E7B-7B3AFFED3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A.Masserot 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3796FD-9852-4E42-B20B-CFDE256DB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3D5AF-9B17-42AF-AA31-1DBAB26A43F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2C7ED176-85D5-4D5B-A9F4-3C0D36A7577F}"/>
              </a:ext>
            </a:extLst>
          </p:cNvPr>
          <p:cNvSpPr/>
          <p:nvPr/>
        </p:nvSpPr>
        <p:spPr bwMode="auto">
          <a:xfrm>
            <a:off x="5595936" y="2447926"/>
            <a:ext cx="578644" cy="876300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AF878A73-AFC0-490B-A9A1-F7EB9A0CAFCA}"/>
              </a:ext>
            </a:extLst>
          </p:cNvPr>
          <p:cNvSpPr/>
          <p:nvPr/>
        </p:nvSpPr>
        <p:spPr bwMode="auto">
          <a:xfrm>
            <a:off x="3486150" y="5657850"/>
            <a:ext cx="247650" cy="371475"/>
          </a:xfrm>
          <a:prstGeom prst="ellipse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D1A4D965-DA35-46E5-8472-3CECE5CC55E0}"/>
              </a:ext>
            </a:extLst>
          </p:cNvPr>
          <p:cNvSpPr txBox="1">
            <a:spLocks/>
          </p:cNvSpPr>
          <p:nvPr/>
        </p:nvSpPr>
        <p:spPr>
          <a:xfrm>
            <a:off x="457200" y="790575"/>
            <a:ext cx="8229600" cy="1309687"/>
          </a:xfrm>
          <a:prstGeom prst="rect">
            <a:avLst/>
          </a:prstGeom>
        </p:spPr>
        <p:txBody>
          <a:bodyPr lIns="91417" tIns="45709" rIns="91417" bIns="45709"/>
          <a:lstStyle>
            <a:lvl1pPr marL="341313" indent="-341313" algn="l" rtl="0" eaLnBrk="0" fontAlgn="base" hangingPunct="0">
              <a:spcBef>
                <a:spcPct val="50000"/>
              </a:spcBef>
              <a:spcAft>
                <a:spcPct val="30000"/>
              </a:spcAft>
              <a:buFont typeface="ZapfDingbats" pitchFamily="8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+mn-lt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10000"/>
              </a:spcAft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3980" indent="-22854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067" indent="-22854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154" indent="-22854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5241" indent="-22854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200" b="0" dirty="0" err="1"/>
              <a:t>Acl</a:t>
            </a:r>
            <a:r>
              <a:rPr lang="en-US" sz="1200" b="0" dirty="0"/>
              <a:t>  version </a:t>
            </a:r>
            <a:r>
              <a:rPr lang="en-US" sz="1200" dirty="0"/>
              <a:t>v1r30p17</a:t>
            </a:r>
          </a:p>
          <a:p>
            <a:pPr lvl="1"/>
            <a:r>
              <a:rPr lang="en-US" sz="1200" b="0" dirty="0"/>
              <a:t>With the LATCH at 1 , the filter channel computation is still performed : smooth transition when the LATCH is lower than 1.</a:t>
            </a:r>
          </a:p>
          <a:p>
            <a:pPr lvl="1"/>
            <a:r>
              <a:rPr lang="en-US" sz="1200" dirty="0"/>
              <a:t>The reset shape is applied at the input signal and at the output signal</a:t>
            </a:r>
          </a:p>
          <a:p>
            <a:pPr lvl="1"/>
            <a:r>
              <a:rPr lang="en-US" sz="1200" b="0" dirty="0"/>
              <a:t>Improve the logic in case of a reset and a latch occurred at the same time: the reset is more priority than the latch</a:t>
            </a:r>
          </a:p>
          <a:p>
            <a:pPr lvl="1"/>
            <a:r>
              <a:rPr lang="en-US" sz="1200" b="0" dirty="0"/>
              <a:t>case of channel with an integrator filter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37EF9963-CC49-440F-88A3-6EDE410B3F41}"/>
              </a:ext>
            </a:extLst>
          </p:cNvPr>
          <p:cNvSpPr/>
          <p:nvPr/>
        </p:nvSpPr>
        <p:spPr bwMode="auto">
          <a:xfrm>
            <a:off x="5595936" y="3790951"/>
            <a:ext cx="578644" cy="876300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559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AF2D61D-FCD8-4D22-AF33-F6A0A2463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2158424"/>
            <a:ext cx="8896350" cy="414236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8CDC5A4-A9AD-4614-8693-7091BCEC5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925" y="361950"/>
            <a:ext cx="5943600" cy="285750"/>
          </a:xfrm>
        </p:spPr>
        <p:txBody>
          <a:bodyPr/>
          <a:lstStyle/>
          <a:p>
            <a:r>
              <a:rPr lang="en-US" dirty="0"/>
              <a:t>LACTH{,_MEM} - RESET – ramp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305CB2-CA96-499C-B0F4-7D5122BD7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16/10/2024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2D3FD2-4BF6-460D-8E7B-7B3AFFED3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A.Masserot 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3796FD-9852-4E42-B20B-CFDE256DB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3D5AF-9B17-42AF-AA31-1DBAB26A43F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D0646B-3E0A-4B0E-B266-465386046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90575"/>
            <a:ext cx="8229600" cy="1309687"/>
          </a:xfrm>
        </p:spPr>
        <p:txBody>
          <a:bodyPr/>
          <a:lstStyle/>
          <a:p>
            <a:r>
              <a:rPr lang="en-US" sz="1200" dirty="0"/>
              <a:t>Several issues with the current </a:t>
            </a:r>
            <a:r>
              <a:rPr lang="en-US" sz="1200" dirty="0" err="1"/>
              <a:t>Acl</a:t>
            </a:r>
            <a:r>
              <a:rPr lang="en-US" sz="1200" dirty="0"/>
              <a:t> version ( &lt;= </a:t>
            </a:r>
            <a:r>
              <a:rPr lang="en-US" sz="1200" b="1" dirty="0"/>
              <a:t>v1r27p17</a:t>
            </a:r>
            <a:r>
              <a:rPr lang="en-US" sz="1200" dirty="0"/>
              <a:t>)</a:t>
            </a:r>
          </a:p>
          <a:p>
            <a:pPr lvl="1"/>
            <a:r>
              <a:rPr lang="en-US" sz="1200" dirty="0"/>
              <a:t>With the LATCH at 1 , no more filter channel computation : as consequence it is impossible to change a filter and a filter reset is required when the LATCH is lower than 1.</a:t>
            </a:r>
          </a:p>
          <a:p>
            <a:pPr lvl="1"/>
            <a:r>
              <a:rPr lang="en-US" sz="1200" b="1" dirty="0"/>
              <a:t>The reset shape is applied only at the input signal, not at the output signal</a:t>
            </a:r>
          </a:p>
          <a:p>
            <a:pPr lvl="1"/>
            <a:r>
              <a:rPr lang="en-US" sz="1200" dirty="0"/>
              <a:t>Improve the logic in case of a reset and a latch occurred at the same time: today the latch is more priority than the reset and requests a filter reset at the unlatch</a:t>
            </a:r>
          </a:p>
          <a:p>
            <a:pPr lvl="1"/>
            <a:endParaRPr lang="en-US" sz="1200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2DD7FE2D-C5A3-4DBC-8D17-11C6E54EA006}"/>
              </a:ext>
            </a:extLst>
          </p:cNvPr>
          <p:cNvSpPr/>
          <p:nvPr/>
        </p:nvSpPr>
        <p:spPr bwMode="auto">
          <a:xfrm>
            <a:off x="3629025" y="5686425"/>
            <a:ext cx="438150" cy="295275"/>
          </a:xfrm>
          <a:prstGeom prst="ellipse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2C7ED176-85D5-4D5B-A9F4-3C0D36A7577F}"/>
              </a:ext>
            </a:extLst>
          </p:cNvPr>
          <p:cNvSpPr/>
          <p:nvPr/>
        </p:nvSpPr>
        <p:spPr bwMode="auto">
          <a:xfrm>
            <a:off x="6000751" y="2533651"/>
            <a:ext cx="266699" cy="761998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AE60C309-8B1B-4984-8BC1-CC8C9B6B9E73}"/>
              </a:ext>
            </a:extLst>
          </p:cNvPr>
          <p:cNvSpPr/>
          <p:nvPr/>
        </p:nvSpPr>
        <p:spPr bwMode="auto">
          <a:xfrm>
            <a:off x="6000750" y="3852329"/>
            <a:ext cx="266700" cy="761998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42816DF1-1BDA-4C0C-8406-00D663F90C09}"/>
              </a:ext>
            </a:extLst>
          </p:cNvPr>
          <p:cNvSpPr/>
          <p:nvPr/>
        </p:nvSpPr>
        <p:spPr bwMode="auto">
          <a:xfrm>
            <a:off x="8331200" y="3852330"/>
            <a:ext cx="355600" cy="761998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4BBAD5F6-DF14-4BF6-803B-E8C38338F0EA}"/>
              </a:ext>
            </a:extLst>
          </p:cNvPr>
          <p:cNvSpPr/>
          <p:nvPr/>
        </p:nvSpPr>
        <p:spPr bwMode="auto">
          <a:xfrm>
            <a:off x="2914650" y="5686424"/>
            <a:ext cx="295275" cy="295275"/>
          </a:xfrm>
          <a:prstGeom prst="ellipse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060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F67BD281-397B-4F57-A190-5EEDD9041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4" y="2180599"/>
            <a:ext cx="8848725" cy="412018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8CDC5A4-A9AD-4614-8693-7091BCEC5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LACTH{,_MEM} - RESET – ramp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305CB2-CA96-499C-B0F4-7D5122BD7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16/10/2024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2D3FD2-4BF6-460D-8E7B-7B3AFFED3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A.Masserot 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3796FD-9852-4E42-B20B-CFDE256DB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3D5AF-9B17-42AF-AA31-1DBAB26A43F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AF878A73-AFC0-490B-A9A1-F7EB9A0CAFCA}"/>
              </a:ext>
            </a:extLst>
          </p:cNvPr>
          <p:cNvSpPr/>
          <p:nvPr/>
        </p:nvSpPr>
        <p:spPr bwMode="auto">
          <a:xfrm>
            <a:off x="3771900" y="5610225"/>
            <a:ext cx="247650" cy="371475"/>
          </a:xfrm>
          <a:prstGeom prst="ellipse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D1A4D965-DA35-46E5-8472-3CECE5CC55E0}"/>
              </a:ext>
            </a:extLst>
          </p:cNvPr>
          <p:cNvSpPr txBox="1">
            <a:spLocks/>
          </p:cNvSpPr>
          <p:nvPr/>
        </p:nvSpPr>
        <p:spPr>
          <a:xfrm>
            <a:off x="457200" y="790575"/>
            <a:ext cx="8229600" cy="1309687"/>
          </a:xfrm>
          <a:prstGeom prst="rect">
            <a:avLst/>
          </a:prstGeom>
        </p:spPr>
        <p:txBody>
          <a:bodyPr lIns="91417" tIns="45709" rIns="91417" bIns="45709"/>
          <a:lstStyle>
            <a:lvl1pPr marL="341313" indent="-341313" algn="l" rtl="0" eaLnBrk="0" fontAlgn="base" hangingPunct="0">
              <a:spcBef>
                <a:spcPct val="50000"/>
              </a:spcBef>
              <a:spcAft>
                <a:spcPct val="30000"/>
              </a:spcAft>
              <a:buFont typeface="ZapfDingbats" pitchFamily="8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+mn-lt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10000"/>
              </a:spcAft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3980" indent="-22854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067" indent="-22854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154" indent="-22854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5241" indent="-22854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200" b="0" dirty="0" err="1"/>
              <a:t>Acl</a:t>
            </a:r>
            <a:r>
              <a:rPr lang="en-US" sz="1200" b="0" dirty="0"/>
              <a:t>  version </a:t>
            </a:r>
            <a:r>
              <a:rPr lang="en-US" sz="1200" dirty="0"/>
              <a:t>v1r30p17</a:t>
            </a:r>
          </a:p>
          <a:p>
            <a:pPr lvl="1"/>
            <a:r>
              <a:rPr lang="en-US" sz="1200" b="0" dirty="0"/>
              <a:t>With the LATCH at 1 , the filter channel computation is still performed : smooth transition when the LATCH is lower than 1.</a:t>
            </a:r>
          </a:p>
          <a:p>
            <a:pPr lvl="1"/>
            <a:r>
              <a:rPr lang="en-US" sz="1200" dirty="0"/>
              <a:t>The reset shape is applied at the input signal and at the output signal</a:t>
            </a:r>
          </a:p>
          <a:p>
            <a:pPr lvl="1"/>
            <a:r>
              <a:rPr lang="en-US" sz="1200" b="0" dirty="0"/>
              <a:t>Improve the logic in case of a reset and a latch occurred at the same time: the reset is more priority than the latch, no more filter reset at the unlatch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37EF9963-CC49-440F-88A3-6EDE410B3F41}"/>
              </a:ext>
            </a:extLst>
          </p:cNvPr>
          <p:cNvSpPr/>
          <p:nvPr/>
        </p:nvSpPr>
        <p:spPr bwMode="auto">
          <a:xfrm>
            <a:off x="5862636" y="3876675"/>
            <a:ext cx="578644" cy="752476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9B0BCE77-D5C3-4BE5-B094-A5AFDEDA50C9}"/>
              </a:ext>
            </a:extLst>
          </p:cNvPr>
          <p:cNvSpPr/>
          <p:nvPr/>
        </p:nvSpPr>
        <p:spPr bwMode="auto">
          <a:xfrm>
            <a:off x="5838822" y="2571750"/>
            <a:ext cx="578644" cy="752476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1F297996-496B-4C8F-B882-7A339235A66A}"/>
              </a:ext>
            </a:extLst>
          </p:cNvPr>
          <p:cNvSpPr/>
          <p:nvPr/>
        </p:nvSpPr>
        <p:spPr bwMode="auto">
          <a:xfrm>
            <a:off x="8060928" y="3862386"/>
            <a:ext cx="578644" cy="752476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848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235B60ED-9ABB-42FC-A3F1-336A42818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43514"/>
            <a:ext cx="8915400" cy="416363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8CDC5A4-A9AD-4614-8693-7091BCEC5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925" y="361950"/>
            <a:ext cx="5943600" cy="285750"/>
          </a:xfrm>
        </p:spPr>
        <p:txBody>
          <a:bodyPr/>
          <a:lstStyle/>
          <a:p>
            <a:r>
              <a:rPr lang="en-US" dirty="0"/>
              <a:t>LACTH{,_MEM} – RESET/LATCH priority 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305CB2-CA96-499C-B0F4-7D5122BD7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16/10/2024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2D3FD2-4BF6-460D-8E7B-7B3AFFED3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A.Masserot 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3796FD-9852-4E42-B20B-CFDE256DB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3D5AF-9B17-42AF-AA31-1DBAB26A43F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D0646B-3E0A-4B0E-B266-465386046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90575"/>
            <a:ext cx="8229600" cy="1309687"/>
          </a:xfrm>
        </p:spPr>
        <p:txBody>
          <a:bodyPr/>
          <a:lstStyle/>
          <a:p>
            <a:r>
              <a:rPr lang="en-US" sz="1200" dirty="0"/>
              <a:t>Several issues with the current </a:t>
            </a:r>
            <a:r>
              <a:rPr lang="en-US" sz="1200" dirty="0" err="1"/>
              <a:t>Acl</a:t>
            </a:r>
            <a:r>
              <a:rPr lang="en-US" sz="1200" dirty="0"/>
              <a:t> version ( &lt;= </a:t>
            </a:r>
            <a:r>
              <a:rPr lang="en-US" sz="1200" b="1" dirty="0"/>
              <a:t>v1r27p17</a:t>
            </a:r>
            <a:r>
              <a:rPr lang="en-US" sz="1200" dirty="0"/>
              <a:t>)</a:t>
            </a:r>
          </a:p>
          <a:p>
            <a:pPr lvl="1"/>
            <a:r>
              <a:rPr lang="en-US" sz="1200" dirty="0"/>
              <a:t>With the LATCH at 1 , no more filter channel computation : as consequence it is impossible to change a filter and a filter reset is required when the LATCH is lower than 1.</a:t>
            </a:r>
          </a:p>
          <a:p>
            <a:pPr lvl="1"/>
            <a:r>
              <a:rPr lang="en-US" sz="1200" dirty="0"/>
              <a:t>The reset shape is applied only at the input signal, not at the output signal</a:t>
            </a:r>
          </a:p>
          <a:p>
            <a:pPr lvl="1"/>
            <a:r>
              <a:rPr lang="en-US" sz="1200" b="1" dirty="0"/>
              <a:t>Improve the logic in case of a reset and a latch occurred at the same time:  today the latch is more priority than the reset and requests a filter reset at the unlatch</a:t>
            </a:r>
          </a:p>
          <a:p>
            <a:pPr lvl="1"/>
            <a:endParaRPr lang="en-US" sz="1200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2DD7FE2D-C5A3-4DBC-8D17-11C6E54EA006}"/>
              </a:ext>
            </a:extLst>
          </p:cNvPr>
          <p:cNvSpPr/>
          <p:nvPr/>
        </p:nvSpPr>
        <p:spPr bwMode="auto">
          <a:xfrm>
            <a:off x="3295651" y="5686425"/>
            <a:ext cx="590550" cy="295275"/>
          </a:xfrm>
          <a:prstGeom prst="ellipse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2C7ED176-85D5-4D5B-A9F4-3C0D36A7577F}"/>
              </a:ext>
            </a:extLst>
          </p:cNvPr>
          <p:cNvSpPr/>
          <p:nvPr/>
        </p:nvSpPr>
        <p:spPr bwMode="auto">
          <a:xfrm>
            <a:off x="5943601" y="2596097"/>
            <a:ext cx="266699" cy="699552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AE60C309-8B1B-4984-8BC1-CC8C9B6B9E73}"/>
              </a:ext>
            </a:extLst>
          </p:cNvPr>
          <p:cNvSpPr/>
          <p:nvPr/>
        </p:nvSpPr>
        <p:spPr bwMode="auto">
          <a:xfrm>
            <a:off x="5962650" y="3880905"/>
            <a:ext cx="266700" cy="733422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42816DF1-1BDA-4C0C-8406-00D663F90C09}"/>
              </a:ext>
            </a:extLst>
          </p:cNvPr>
          <p:cNvSpPr/>
          <p:nvPr/>
        </p:nvSpPr>
        <p:spPr bwMode="auto">
          <a:xfrm>
            <a:off x="8197850" y="3880905"/>
            <a:ext cx="238125" cy="761998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12AAE2D9-BF93-424C-BFF6-E135562BC007}"/>
              </a:ext>
            </a:extLst>
          </p:cNvPr>
          <p:cNvSpPr/>
          <p:nvPr/>
        </p:nvSpPr>
        <p:spPr bwMode="auto">
          <a:xfrm rot="10800000">
            <a:off x="8039098" y="5210173"/>
            <a:ext cx="323851" cy="804863"/>
          </a:xfrm>
          <a:prstGeom prst="ellipse">
            <a:avLst/>
          </a:prstGeom>
          <a:noFill/>
          <a:ln w="190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02A2046C-55C7-427B-8F61-BDD3A378D5E4}"/>
              </a:ext>
            </a:extLst>
          </p:cNvPr>
          <p:cNvSpPr/>
          <p:nvPr/>
        </p:nvSpPr>
        <p:spPr bwMode="auto">
          <a:xfrm>
            <a:off x="5700712" y="5129212"/>
            <a:ext cx="238125" cy="857250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2B98BFB4-A2EF-4D35-A26F-D9A4DA225B33}"/>
              </a:ext>
            </a:extLst>
          </p:cNvPr>
          <p:cNvSpPr/>
          <p:nvPr/>
        </p:nvSpPr>
        <p:spPr bwMode="auto">
          <a:xfrm>
            <a:off x="5681661" y="4354770"/>
            <a:ext cx="238125" cy="278607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4DB8B49D-F1E2-48F7-AB44-CE4DC724EC5D}"/>
              </a:ext>
            </a:extLst>
          </p:cNvPr>
          <p:cNvSpPr/>
          <p:nvPr/>
        </p:nvSpPr>
        <p:spPr bwMode="auto">
          <a:xfrm>
            <a:off x="5681660" y="3048000"/>
            <a:ext cx="238125" cy="257176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AD47DE9A-C78C-48EB-8EE6-B60EAE276A4D}"/>
              </a:ext>
            </a:extLst>
          </p:cNvPr>
          <p:cNvSpPr/>
          <p:nvPr/>
        </p:nvSpPr>
        <p:spPr bwMode="auto">
          <a:xfrm>
            <a:off x="8178800" y="2526508"/>
            <a:ext cx="238125" cy="761998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320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7BAFEB9-0A25-4E42-BE82-1EFAC7007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2156766"/>
            <a:ext cx="8858250" cy="414502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8CDC5A4-A9AD-4614-8693-7091BCEC5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LACTH{,_MEM} - RESET/LATCH priority 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305CB2-CA96-499C-B0F4-7D5122BD7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16/10/2024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2D3FD2-4BF6-460D-8E7B-7B3AFFED3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A.Masserot 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3796FD-9852-4E42-B20B-CFDE256DB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3D5AF-9B17-42AF-AA31-1DBAB26A43F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AF878A73-AFC0-490B-A9A1-F7EB9A0CAFCA}"/>
              </a:ext>
            </a:extLst>
          </p:cNvPr>
          <p:cNvSpPr/>
          <p:nvPr/>
        </p:nvSpPr>
        <p:spPr bwMode="auto">
          <a:xfrm>
            <a:off x="3276600" y="5629275"/>
            <a:ext cx="333375" cy="371475"/>
          </a:xfrm>
          <a:prstGeom prst="ellipse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D1A4D965-DA35-46E5-8472-3CECE5CC55E0}"/>
              </a:ext>
            </a:extLst>
          </p:cNvPr>
          <p:cNvSpPr txBox="1">
            <a:spLocks/>
          </p:cNvSpPr>
          <p:nvPr/>
        </p:nvSpPr>
        <p:spPr>
          <a:xfrm>
            <a:off x="457200" y="790575"/>
            <a:ext cx="8229600" cy="1309687"/>
          </a:xfrm>
          <a:prstGeom prst="rect">
            <a:avLst/>
          </a:prstGeom>
        </p:spPr>
        <p:txBody>
          <a:bodyPr lIns="91417" tIns="45709" rIns="91417" bIns="45709"/>
          <a:lstStyle>
            <a:lvl1pPr marL="341313" indent="-341313" algn="l" rtl="0" eaLnBrk="0" fontAlgn="base" hangingPunct="0">
              <a:spcBef>
                <a:spcPct val="50000"/>
              </a:spcBef>
              <a:spcAft>
                <a:spcPct val="30000"/>
              </a:spcAft>
              <a:buFont typeface="ZapfDingbats" pitchFamily="8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+mn-lt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10000"/>
              </a:spcAft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3980" indent="-22854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067" indent="-22854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154" indent="-22854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5241" indent="-22854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200" b="0" dirty="0" err="1"/>
              <a:t>Acl</a:t>
            </a:r>
            <a:r>
              <a:rPr lang="en-US" sz="1200" b="0" dirty="0"/>
              <a:t>  version </a:t>
            </a:r>
            <a:r>
              <a:rPr lang="en-US" sz="1200" dirty="0"/>
              <a:t>v1r30p17</a:t>
            </a:r>
          </a:p>
          <a:p>
            <a:pPr lvl="1"/>
            <a:r>
              <a:rPr lang="en-US" sz="1200" b="0" dirty="0"/>
              <a:t>With the LATCH at 1 , the filter channel computation is still performed : smooth transition when the LATCH is lower than 1.</a:t>
            </a:r>
          </a:p>
          <a:p>
            <a:pPr lvl="1"/>
            <a:r>
              <a:rPr lang="en-US" sz="1200" b="0" dirty="0"/>
              <a:t>The reset shape is applied at the input signal and at the output signal</a:t>
            </a:r>
          </a:p>
          <a:p>
            <a:pPr lvl="1"/>
            <a:r>
              <a:rPr lang="en-US" sz="1200" dirty="0"/>
              <a:t>Improve the logic in case of a reset and a latch occurred at the same time: the reset is more priority than the latch</a:t>
            </a:r>
            <a:r>
              <a:rPr lang="en-US" sz="1200" b="0" dirty="0"/>
              <a:t>, </a:t>
            </a:r>
            <a:r>
              <a:rPr lang="en-US" sz="1200" dirty="0"/>
              <a:t>no more filter reset at the unlatch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37EF9963-CC49-440F-88A3-6EDE410B3F41}"/>
              </a:ext>
            </a:extLst>
          </p:cNvPr>
          <p:cNvSpPr/>
          <p:nvPr/>
        </p:nvSpPr>
        <p:spPr bwMode="auto">
          <a:xfrm>
            <a:off x="5410196" y="3930940"/>
            <a:ext cx="238125" cy="247651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9B0BCE77-D5C3-4BE5-B094-A5AFDEDA50C9}"/>
              </a:ext>
            </a:extLst>
          </p:cNvPr>
          <p:cNvSpPr/>
          <p:nvPr/>
        </p:nvSpPr>
        <p:spPr bwMode="auto">
          <a:xfrm>
            <a:off x="5619749" y="2546058"/>
            <a:ext cx="323851" cy="752476"/>
          </a:xfrm>
          <a:prstGeom prst="ellipse">
            <a:avLst/>
          </a:prstGeom>
          <a:noFill/>
          <a:ln w="190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0590111-A13F-4445-BAEF-7B3C63DB90D4}"/>
              </a:ext>
            </a:extLst>
          </p:cNvPr>
          <p:cNvSpPr/>
          <p:nvPr/>
        </p:nvSpPr>
        <p:spPr bwMode="auto">
          <a:xfrm>
            <a:off x="5410195" y="5143500"/>
            <a:ext cx="238125" cy="857250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7C6D5722-9EB2-4BAC-A032-D61FA3AACEC8}"/>
              </a:ext>
            </a:extLst>
          </p:cNvPr>
          <p:cNvSpPr/>
          <p:nvPr/>
        </p:nvSpPr>
        <p:spPr bwMode="auto">
          <a:xfrm>
            <a:off x="5410197" y="2586038"/>
            <a:ext cx="238125" cy="247651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1C4E2149-9E76-48EB-82C3-C8283EA6AB1E}"/>
              </a:ext>
            </a:extLst>
          </p:cNvPr>
          <p:cNvSpPr/>
          <p:nvPr/>
        </p:nvSpPr>
        <p:spPr bwMode="auto">
          <a:xfrm rot="10800000">
            <a:off x="5619749" y="3863327"/>
            <a:ext cx="323851" cy="752476"/>
          </a:xfrm>
          <a:prstGeom prst="ellipse">
            <a:avLst/>
          </a:prstGeom>
          <a:noFill/>
          <a:ln w="190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2E3790AE-45A9-48E3-B523-4D1E881714AB}"/>
              </a:ext>
            </a:extLst>
          </p:cNvPr>
          <p:cNvSpPr/>
          <p:nvPr/>
        </p:nvSpPr>
        <p:spPr bwMode="auto">
          <a:xfrm rot="10800000">
            <a:off x="7743821" y="5195887"/>
            <a:ext cx="323851" cy="804863"/>
          </a:xfrm>
          <a:prstGeom prst="ellipse">
            <a:avLst/>
          </a:prstGeom>
          <a:noFill/>
          <a:ln w="190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727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93B2A372-3AB2-4E1B-9917-179A90614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2171691"/>
            <a:ext cx="8848724" cy="411891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8CDC5A4-A9AD-4614-8693-7091BCEC5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925" y="361950"/>
            <a:ext cx="5943600" cy="285750"/>
          </a:xfrm>
        </p:spPr>
        <p:txBody>
          <a:bodyPr/>
          <a:lstStyle/>
          <a:p>
            <a:r>
              <a:rPr lang="en-US" dirty="0"/>
              <a:t>LACTH{,_MEM} - RESET/LATCH priority 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305CB2-CA96-499C-B0F4-7D5122BD7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16/10/2024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2D3FD2-4BF6-460D-8E7B-7B3AFFED3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A.Masserot 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3796FD-9852-4E42-B20B-CFDE256DB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3D5AF-9B17-42AF-AA31-1DBAB26A43F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D0646B-3E0A-4B0E-B266-465386046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90575"/>
            <a:ext cx="8229600" cy="1309687"/>
          </a:xfrm>
        </p:spPr>
        <p:txBody>
          <a:bodyPr/>
          <a:lstStyle/>
          <a:p>
            <a:r>
              <a:rPr lang="en-US" sz="1200" dirty="0"/>
              <a:t>Several issues with the current </a:t>
            </a:r>
            <a:r>
              <a:rPr lang="en-US" sz="1200" dirty="0" err="1"/>
              <a:t>Acl</a:t>
            </a:r>
            <a:r>
              <a:rPr lang="en-US" sz="1200" dirty="0"/>
              <a:t> version ( &lt;= </a:t>
            </a:r>
            <a:r>
              <a:rPr lang="en-US" sz="1200" b="1" dirty="0"/>
              <a:t>v1r27p17</a:t>
            </a:r>
            <a:r>
              <a:rPr lang="en-US" sz="1200" dirty="0"/>
              <a:t>)</a:t>
            </a:r>
          </a:p>
          <a:p>
            <a:pPr lvl="1"/>
            <a:r>
              <a:rPr lang="en-US" sz="1200" dirty="0"/>
              <a:t>With the LATCH at 1 , no more filter channel computation : as consequence it is impossible to change a filter and a filter reset is required when the LATCH is lower than 1.</a:t>
            </a:r>
          </a:p>
          <a:p>
            <a:pPr lvl="1"/>
            <a:r>
              <a:rPr lang="en-US" sz="1200" dirty="0"/>
              <a:t>The reset shape is applied only at the input signal, not at the output signal</a:t>
            </a:r>
          </a:p>
          <a:p>
            <a:pPr lvl="1"/>
            <a:r>
              <a:rPr lang="en-US" sz="1200" b="1" dirty="0"/>
              <a:t>Improve the logic in case of a reset and a latch occurred at the same time: the latch is more priority than the reset and requests a filter reset at the unlatch</a:t>
            </a:r>
          </a:p>
          <a:p>
            <a:pPr lvl="1"/>
            <a:endParaRPr lang="en-US" sz="1200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2DD7FE2D-C5A3-4DBC-8D17-11C6E54EA006}"/>
              </a:ext>
            </a:extLst>
          </p:cNvPr>
          <p:cNvSpPr/>
          <p:nvPr/>
        </p:nvSpPr>
        <p:spPr bwMode="auto">
          <a:xfrm>
            <a:off x="3000376" y="5700712"/>
            <a:ext cx="590550" cy="295275"/>
          </a:xfrm>
          <a:prstGeom prst="ellipse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2C7ED176-85D5-4D5B-A9F4-3C0D36A7577F}"/>
              </a:ext>
            </a:extLst>
          </p:cNvPr>
          <p:cNvSpPr/>
          <p:nvPr/>
        </p:nvSpPr>
        <p:spPr bwMode="auto">
          <a:xfrm>
            <a:off x="5486398" y="2551097"/>
            <a:ext cx="266699" cy="271996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AE60C309-8B1B-4984-8BC1-CC8C9B6B9E73}"/>
              </a:ext>
            </a:extLst>
          </p:cNvPr>
          <p:cNvSpPr/>
          <p:nvPr/>
        </p:nvSpPr>
        <p:spPr bwMode="auto">
          <a:xfrm>
            <a:off x="5514972" y="3808418"/>
            <a:ext cx="238125" cy="271996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12AAE2D9-BF93-424C-BFF6-E135562BC007}"/>
              </a:ext>
            </a:extLst>
          </p:cNvPr>
          <p:cNvSpPr/>
          <p:nvPr/>
        </p:nvSpPr>
        <p:spPr bwMode="auto">
          <a:xfrm rot="10800000">
            <a:off x="7439021" y="5176508"/>
            <a:ext cx="323851" cy="804863"/>
          </a:xfrm>
          <a:prstGeom prst="ellipse">
            <a:avLst/>
          </a:prstGeom>
          <a:noFill/>
          <a:ln w="190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02A2046C-55C7-427B-8F61-BDD3A378D5E4}"/>
              </a:ext>
            </a:extLst>
          </p:cNvPr>
          <p:cNvSpPr/>
          <p:nvPr/>
        </p:nvSpPr>
        <p:spPr bwMode="auto">
          <a:xfrm>
            <a:off x="5224462" y="5181598"/>
            <a:ext cx="238123" cy="804864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2B98BFB4-A2EF-4D35-A26F-D9A4DA225B33}"/>
              </a:ext>
            </a:extLst>
          </p:cNvPr>
          <p:cNvSpPr/>
          <p:nvPr/>
        </p:nvSpPr>
        <p:spPr bwMode="auto">
          <a:xfrm>
            <a:off x="5205411" y="3944416"/>
            <a:ext cx="238123" cy="746112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4DB8B49D-F1E2-48F7-AB44-CE4DC724EC5D}"/>
              </a:ext>
            </a:extLst>
          </p:cNvPr>
          <p:cNvSpPr/>
          <p:nvPr/>
        </p:nvSpPr>
        <p:spPr bwMode="auto">
          <a:xfrm>
            <a:off x="5224460" y="2629432"/>
            <a:ext cx="238123" cy="746112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538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CE6082F3-1A5C-4F28-800F-1B6FDDDB5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4" y="2173249"/>
            <a:ext cx="8810625" cy="411500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8CDC5A4-A9AD-4614-8693-7091BCEC5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LACTH{,_MEM} - RESET/LATCH priority 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305CB2-CA96-499C-B0F4-7D5122BD7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16/10/2024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2D3FD2-4BF6-460D-8E7B-7B3AFFED3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A.Masserot 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3796FD-9852-4E42-B20B-CFDE256DB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3D5AF-9B17-42AF-AA31-1DBAB26A43F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AF878A73-AFC0-490B-A9A1-F7EB9A0CAFCA}"/>
              </a:ext>
            </a:extLst>
          </p:cNvPr>
          <p:cNvSpPr/>
          <p:nvPr/>
        </p:nvSpPr>
        <p:spPr bwMode="auto">
          <a:xfrm>
            <a:off x="3398839" y="5622601"/>
            <a:ext cx="321221" cy="344810"/>
          </a:xfrm>
          <a:prstGeom prst="ellipse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D1A4D965-DA35-46E5-8472-3CECE5CC55E0}"/>
              </a:ext>
            </a:extLst>
          </p:cNvPr>
          <p:cNvSpPr txBox="1">
            <a:spLocks/>
          </p:cNvSpPr>
          <p:nvPr/>
        </p:nvSpPr>
        <p:spPr>
          <a:xfrm>
            <a:off x="457200" y="790575"/>
            <a:ext cx="8229600" cy="1309687"/>
          </a:xfrm>
          <a:prstGeom prst="rect">
            <a:avLst/>
          </a:prstGeom>
        </p:spPr>
        <p:txBody>
          <a:bodyPr lIns="91417" tIns="45709" rIns="91417" bIns="45709"/>
          <a:lstStyle>
            <a:lvl1pPr marL="341313" indent="-341313" algn="l" rtl="0" eaLnBrk="0" fontAlgn="base" hangingPunct="0">
              <a:spcBef>
                <a:spcPct val="50000"/>
              </a:spcBef>
              <a:spcAft>
                <a:spcPct val="30000"/>
              </a:spcAft>
              <a:buFont typeface="ZapfDingbats" pitchFamily="8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+mn-lt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10000"/>
              </a:spcAft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3980" indent="-22854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067" indent="-22854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154" indent="-22854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5241" indent="-22854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200" b="0" dirty="0" err="1"/>
              <a:t>Acl</a:t>
            </a:r>
            <a:r>
              <a:rPr lang="en-US" sz="1200" b="0" dirty="0"/>
              <a:t>  version </a:t>
            </a:r>
            <a:r>
              <a:rPr lang="en-US" sz="1200" dirty="0"/>
              <a:t>v1r30p17</a:t>
            </a:r>
          </a:p>
          <a:p>
            <a:pPr lvl="1"/>
            <a:r>
              <a:rPr lang="en-US" sz="1200" b="0" dirty="0"/>
              <a:t>With the LATCH at 1 , the filter channel computation is still performed : smooth transition when the LATCH is lower than 1.</a:t>
            </a:r>
          </a:p>
          <a:p>
            <a:pPr lvl="1"/>
            <a:r>
              <a:rPr lang="en-US" sz="1200" b="0" dirty="0"/>
              <a:t>The reset shape is applied at the input signal and at the output signal</a:t>
            </a:r>
          </a:p>
          <a:p>
            <a:pPr lvl="1"/>
            <a:r>
              <a:rPr lang="en-US" sz="1200" dirty="0"/>
              <a:t>Improve the logic in case of a reset and a latch occurred at the same time: the reset is more priority than the latch, no more filter reset at the unlatch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37EF9963-CC49-440F-88A3-6EDE410B3F41}"/>
              </a:ext>
            </a:extLst>
          </p:cNvPr>
          <p:cNvSpPr/>
          <p:nvPr/>
        </p:nvSpPr>
        <p:spPr bwMode="auto">
          <a:xfrm>
            <a:off x="5876081" y="3930544"/>
            <a:ext cx="229443" cy="238715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9B0BCE77-D5C3-4BE5-B094-A5AFDEDA50C9}"/>
              </a:ext>
            </a:extLst>
          </p:cNvPr>
          <p:cNvSpPr/>
          <p:nvPr/>
        </p:nvSpPr>
        <p:spPr bwMode="auto">
          <a:xfrm>
            <a:off x="5493441" y="2637103"/>
            <a:ext cx="312044" cy="698463"/>
          </a:xfrm>
          <a:prstGeom prst="ellipse">
            <a:avLst/>
          </a:prstGeom>
          <a:noFill/>
          <a:ln w="190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0590111-A13F-4445-BAEF-7B3C63DB90D4}"/>
              </a:ext>
            </a:extLst>
          </p:cNvPr>
          <p:cNvSpPr/>
          <p:nvPr/>
        </p:nvSpPr>
        <p:spPr bwMode="auto">
          <a:xfrm>
            <a:off x="5584551" y="5223580"/>
            <a:ext cx="454299" cy="747090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7C6D5722-9EB2-4BAC-A032-D61FA3AACEC8}"/>
              </a:ext>
            </a:extLst>
          </p:cNvPr>
          <p:cNvSpPr/>
          <p:nvPr/>
        </p:nvSpPr>
        <p:spPr bwMode="auto">
          <a:xfrm>
            <a:off x="5876080" y="2622503"/>
            <a:ext cx="229443" cy="253720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1C4E2149-9E76-48EB-82C3-C8283EA6AB1E}"/>
              </a:ext>
            </a:extLst>
          </p:cNvPr>
          <p:cNvSpPr/>
          <p:nvPr/>
        </p:nvSpPr>
        <p:spPr bwMode="auto">
          <a:xfrm rot="10800000">
            <a:off x="5493438" y="3917339"/>
            <a:ext cx="312044" cy="698463"/>
          </a:xfrm>
          <a:prstGeom prst="ellipse">
            <a:avLst/>
          </a:prstGeom>
          <a:noFill/>
          <a:ln w="190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2E3790AE-45A9-48E3-B523-4D1E881714AB}"/>
              </a:ext>
            </a:extLst>
          </p:cNvPr>
          <p:cNvSpPr/>
          <p:nvPr/>
        </p:nvSpPr>
        <p:spPr bwMode="auto">
          <a:xfrm rot="10800000">
            <a:off x="7793729" y="5220321"/>
            <a:ext cx="312044" cy="747089"/>
          </a:xfrm>
          <a:prstGeom prst="ellipse">
            <a:avLst/>
          </a:prstGeom>
          <a:noFill/>
          <a:ln w="190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161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CDC5A4-A9AD-4614-8693-7091BCEC5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 names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D0646B-3E0A-4B0E-B266-465386046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200" dirty="0"/>
              <a:t>Test setup</a:t>
            </a:r>
          </a:p>
          <a:p>
            <a:pPr lvl="1"/>
            <a:r>
              <a:rPr lang="en-US" sz="1200" dirty="0"/>
              <a:t>Loop frequency : 10KHz</a:t>
            </a:r>
          </a:p>
          <a:p>
            <a:pPr lvl="1"/>
            <a:r>
              <a:rPr lang="en-US" sz="1200" dirty="0"/>
              <a:t>_</a:t>
            </a:r>
            <a:r>
              <a:rPr lang="en-US" sz="1200" dirty="0" err="1"/>
              <a:t>ld</a:t>
            </a:r>
            <a:r>
              <a:rPr lang="en-US" sz="1200" dirty="0"/>
              <a:t>_ means LONG double computation</a:t>
            </a:r>
          </a:p>
          <a:p>
            <a:pPr lvl="1"/>
            <a:r>
              <a:rPr lang="en-US" sz="1200" dirty="0" err="1"/>
              <a:t>noise_flt</a:t>
            </a:r>
            <a:r>
              <a:rPr lang="en-US" sz="1200" dirty="0"/>
              <a:t>_{,</a:t>
            </a:r>
            <a:r>
              <a:rPr lang="en-US" sz="1200" dirty="0" err="1"/>
              <a:t>ld</a:t>
            </a:r>
            <a:r>
              <a:rPr lang="en-US" sz="1200" dirty="0"/>
              <a:t>}_1: noise generated at the loop frequency and then filtered</a:t>
            </a:r>
          </a:p>
          <a:p>
            <a:pPr lvl="1"/>
            <a:r>
              <a:rPr lang="en-US" sz="1200" dirty="0" err="1"/>
              <a:t>noise_flt</a:t>
            </a:r>
            <a:r>
              <a:rPr lang="en-US" sz="1200" dirty="0"/>
              <a:t>_{,</a:t>
            </a:r>
            <a:r>
              <a:rPr lang="en-US" sz="1200" dirty="0" err="1"/>
              <a:t>ld</a:t>
            </a:r>
            <a:r>
              <a:rPr lang="en-US" sz="1200" dirty="0"/>
              <a:t>}_5: noise generated at the 5 times the loop frequency and then filtered </a:t>
            </a:r>
          </a:p>
          <a:p>
            <a:pPr lvl="1"/>
            <a:r>
              <a:rPr lang="en-US" sz="1200" dirty="0" err="1"/>
              <a:t>noise_flt_extend</a:t>
            </a:r>
            <a:r>
              <a:rPr lang="en-US" sz="1200" dirty="0"/>
              <a:t>_{,</a:t>
            </a:r>
            <a:r>
              <a:rPr lang="en-US" sz="1200" dirty="0" err="1"/>
              <a:t>ld</a:t>
            </a:r>
            <a:r>
              <a:rPr lang="en-US" sz="1200" dirty="0"/>
              <a:t>}_5: noise generated at the loop frequency, extended at 5 times the loop frequency and then filtered</a:t>
            </a:r>
          </a:p>
          <a:p>
            <a:pPr lvl="1"/>
            <a:r>
              <a:rPr lang="en-US" sz="1200" dirty="0"/>
              <a:t>noise_flt_average_1: noise generated at the 5 times the loop frequency and then decimated at the loop frequency by averaging</a:t>
            </a:r>
          </a:p>
          <a:p>
            <a:pPr lvl="1"/>
            <a:r>
              <a:rPr lang="en-US" sz="1200" dirty="0"/>
              <a:t>noise_flt_last_1: noise generated at the 5 times the loop frequency and then decimated at the loop frequency by taking the last sample </a:t>
            </a:r>
          </a:p>
          <a:p>
            <a:endParaRPr lang="en-US" sz="12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305CB2-CA96-499C-B0F4-7D5122BD7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16/10/2024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2D3FD2-4BF6-460D-8E7B-7B3AFFED3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A.Masserot 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3796FD-9852-4E42-B20B-CFDE256DB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3D5AF-9B17-42AF-AA31-1DBAB26A43F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1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 transition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16/10/2024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A.Masserot 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3D5AF-9B17-42AF-AA31-1DBAB26A43F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Espace réservé du texte 2"/>
          <p:cNvSpPr>
            <a:spLocks noGrp="1"/>
          </p:cNvSpPr>
          <p:nvPr/>
        </p:nvSpPr>
        <p:spPr>
          <a:xfrm>
            <a:off x="432055" y="791317"/>
            <a:ext cx="8229600" cy="1285133"/>
          </a:xfrm>
          <a:prstGeom prst="rect">
            <a:avLst/>
          </a:prstGeom>
        </p:spPr>
        <p:txBody>
          <a:bodyPr lIns="91417" tIns="45709" rIns="91417" bIns="45709"/>
          <a:lstStyle>
            <a:lvl1pPr marL="341313" indent="-341313" algn="l" rtl="0" eaLnBrk="0" fontAlgn="base" hangingPunct="0">
              <a:spcBef>
                <a:spcPct val="50000"/>
              </a:spcBef>
              <a:spcAft>
                <a:spcPct val="30000"/>
              </a:spcAft>
              <a:buFont typeface="ZapfDingbats" pitchFamily="8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+mn-lt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10000"/>
              </a:spcAft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3980" indent="-22854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067" indent="-22854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154" indent="-22854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5241" indent="-22854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200" b="0" dirty="0"/>
              <a:t>Several issues with the current </a:t>
            </a:r>
            <a:r>
              <a:rPr lang="en-US" sz="1200" b="0" dirty="0" err="1"/>
              <a:t>Acl</a:t>
            </a:r>
            <a:r>
              <a:rPr lang="en-US" sz="1200" b="0" dirty="0"/>
              <a:t> version ( </a:t>
            </a:r>
            <a:r>
              <a:rPr lang="en-US" sz="1200" dirty="0"/>
              <a:t>&lt;= v1r27p17</a:t>
            </a:r>
            <a:r>
              <a:rPr lang="en-US" sz="1200" b="0" dirty="0"/>
              <a:t>)</a:t>
            </a:r>
          </a:p>
          <a:p>
            <a:pPr lvl="1"/>
            <a:r>
              <a:rPr lang="en-US" sz="1200" b="0" dirty="0"/>
              <a:t>The ramp time defined in the Cm message to update the filter was not taken into account: it was always equal to 1</a:t>
            </a:r>
          </a:p>
          <a:p>
            <a:pPr lvl="1"/>
            <a:r>
              <a:rPr lang="en-US" sz="1200" b="0" dirty="0"/>
              <a:t>In case of a burst of updating filters with the «apply» command, the following forces the switching of the previous even if it applied on a different channel </a:t>
            </a:r>
          </a:p>
          <a:p>
            <a:pPr lvl="1"/>
            <a:r>
              <a:rPr lang="en-US" sz="1200" b="0" dirty="0"/>
              <a:t>case of low pass filter to  high pass filter  transition with a ramp time  of 4.33s </a:t>
            </a:r>
            <a:endParaRPr lang="en-US" sz="12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AAE69F2-B301-4768-897E-15D2EAD42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2228850"/>
            <a:ext cx="9144000" cy="4076700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D3A1F55D-3DC0-4D15-807A-BD6D26EAE39C}"/>
              </a:ext>
            </a:extLst>
          </p:cNvPr>
          <p:cNvSpPr/>
          <p:nvPr/>
        </p:nvSpPr>
        <p:spPr bwMode="auto">
          <a:xfrm>
            <a:off x="828676" y="5086350"/>
            <a:ext cx="571500" cy="866775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0DCFB387-AB05-4C4A-B371-E27C7C77668C}"/>
              </a:ext>
            </a:extLst>
          </p:cNvPr>
          <p:cNvSpPr/>
          <p:nvPr/>
        </p:nvSpPr>
        <p:spPr bwMode="auto">
          <a:xfrm>
            <a:off x="3105151" y="5086350"/>
            <a:ext cx="571500" cy="866775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A902ACE1-AEDC-4DB6-91D6-E6EBCDD6685D}"/>
              </a:ext>
            </a:extLst>
          </p:cNvPr>
          <p:cNvSpPr/>
          <p:nvPr/>
        </p:nvSpPr>
        <p:spPr bwMode="auto">
          <a:xfrm>
            <a:off x="5562600" y="2400300"/>
            <a:ext cx="352425" cy="752475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1C306AC-9E0E-416A-8B06-C58615B0E237}"/>
              </a:ext>
            </a:extLst>
          </p:cNvPr>
          <p:cNvSpPr/>
          <p:nvPr/>
        </p:nvSpPr>
        <p:spPr bwMode="auto">
          <a:xfrm>
            <a:off x="5581650" y="3752108"/>
            <a:ext cx="352425" cy="752475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538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FC5FE513-586F-4C0D-9FE0-D3DA67CFD9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5043"/>
            <a:ext cx="9144000" cy="404336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 transition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16/10/2024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A.Masserot 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3D5AF-9B17-42AF-AA31-1DBAB26A43F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Espace réservé du texte 2"/>
          <p:cNvSpPr>
            <a:spLocks noGrp="1"/>
          </p:cNvSpPr>
          <p:nvPr/>
        </p:nvSpPr>
        <p:spPr>
          <a:xfrm>
            <a:off x="432055" y="791317"/>
            <a:ext cx="8229600" cy="1156545"/>
          </a:xfrm>
          <a:prstGeom prst="rect">
            <a:avLst/>
          </a:prstGeom>
        </p:spPr>
        <p:txBody>
          <a:bodyPr lIns="91417" tIns="45709" rIns="91417" bIns="45709"/>
          <a:lstStyle>
            <a:lvl1pPr marL="341313" indent="-341313" algn="l" rtl="0" eaLnBrk="0" fontAlgn="base" hangingPunct="0">
              <a:spcBef>
                <a:spcPct val="50000"/>
              </a:spcBef>
              <a:spcAft>
                <a:spcPct val="30000"/>
              </a:spcAft>
              <a:buFont typeface="ZapfDingbats" pitchFamily="8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+mn-lt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10000"/>
              </a:spcAft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3980" indent="-22854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067" indent="-22854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154" indent="-22854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5241" indent="-22854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200" b="0" dirty="0" err="1"/>
              <a:t>Acl</a:t>
            </a:r>
            <a:r>
              <a:rPr lang="en-US" sz="1200" b="0" dirty="0"/>
              <a:t> version </a:t>
            </a:r>
            <a:r>
              <a:rPr lang="en-US" sz="1200" dirty="0"/>
              <a:t>v1r30p17</a:t>
            </a:r>
          </a:p>
          <a:p>
            <a:pPr lvl="1"/>
            <a:r>
              <a:rPr lang="en-US" sz="1200" b="0" dirty="0"/>
              <a:t>The ramp time defined in the Cm message to update the filter is taken into account</a:t>
            </a:r>
          </a:p>
          <a:p>
            <a:pPr lvl="1"/>
            <a:r>
              <a:rPr lang="en-US" sz="1200" b="0" dirty="0"/>
              <a:t>In case of a burst of updating filters with the «apply» command, the filters updates are done independently.</a:t>
            </a:r>
          </a:p>
          <a:p>
            <a:pPr lvl="1"/>
            <a:r>
              <a:rPr lang="en-US" sz="1200" b="0" dirty="0"/>
              <a:t>case of low pass filter to  high pass filter  transition with a ramp time  of 4.33s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D3A1F55D-3DC0-4D15-807A-BD6D26EAE39C}"/>
              </a:ext>
            </a:extLst>
          </p:cNvPr>
          <p:cNvSpPr/>
          <p:nvPr/>
        </p:nvSpPr>
        <p:spPr bwMode="auto">
          <a:xfrm>
            <a:off x="790576" y="5143500"/>
            <a:ext cx="571500" cy="866775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0DCFB387-AB05-4C4A-B371-E27C7C77668C}"/>
              </a:ext>
            </a:extLst>
          </p:cNvPr>
          <p:cNvSpPr/>
          <p:nvPr/>
        </p:nvSpPr>
        <p:spPr bwMode="auto">
          <a:xfrm>
            <a:off x="3076576" y="5124450"/>
            <a:ext cx="571500" cy="866775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0988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1043D0B4-98E3-46D5-A425-4315C096F1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2436480"/>
            <a:ext cx="8686800" cy="386485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8CDC5A4-A9AD-4614-8693-7091BCEC5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LACTH{,_MEM} – transition with a ramp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305CB2-CA96-499C-B0F4-7D5122BD7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16/10/2024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2D3FD2-4BF6-460D-8E7B-7B3AFFED3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A.Masserot 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3796FD-9852-4E42-B20B-CFDE256DB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3D5AF-9B17-42AF-AA31-1DBAB26A43F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D0646B-3E0A-4B0E-B266-465386046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90575"/>
            <a:ext cx="8229600" cy="1442493"/>
          </a:xfrm>
        </p:spPr>
        <p:txBody>
          <a:bodyPr/>
          <a:lstStyle/>
          <a:p>
            <a:r>
              <a:rPr lang="en-US" sz="1200" dirty="0"/>
              <a:t>Several issues with the current </a:t>
            </a:r>
            <a:r>
              <a:rPr lang="en-US" sz="1200" dirty="0" err="1"/>
              <a:t>Acl</a:t>
            </a:r>
            <a:r>
              <a:rPr lang="en-US" sz="1200" dirty="0"/>
              <a:t> version ( </a:t>
            </a:r>
            <a:r>
              <a:rPr lang="en-US" sz="1200" b="1" dirty="0"/>
              <a:t>&lt;= v1r27p17</a:t>
            </a:r>
            <a:r>
              <a:rPr lang="en-US" sz="1200" dirty="0"/>
              <a:t>)</a:t>
            </a:r>
          </a:p>
          <a:p>
            <a:pPr lvl="1"/>
            <a:r>
              <a:rPr lang="en-US" sz="1200" b="1" dirty="0"/>
              <a:t>With the LATCH at 1 , no more filter channel computation : as consequence it is impossible to change a filter and a filter reset is required when the LATCH is lower than 1</a:t>
            </a:r>
            <a:r>
              <a:rPr lang="en-US" sz="1200" dirty="0"/>
              <a:t>.</a:t>
            </a:r>
          </a:p>
          <a:p>
            <a:pPr lvl="1"/>
            <a:r>
              <a:rPr lang="en-US" sz="1200" dirty="0"/>
              <a:t>The reset shape is applied only at the input signal, not at the output signal</a:t>
            </a:r>
          </a:p>
          <a:p>
            <a:pPr lvl="1"/>
            <a:r>
              <a:rPr lang="en-US" sz="1200" dirty="0"/>
              <a:t>Improve the logic in case of a reset and a latch occurred at the same time: today the latch is more priority than the reset and requests a filter reset</a:t>
            </a:r>
          </a:p>
          <a:p>
            <a:pPr lvl="1"/>
            <a:r>
              <a:rPr lang="en-US" sz="1200" dirty="0"/>
              <a:t>case of channel high-pass filtered</a:t>
            </a:r>
          </a:p>
          <a:p>
            <a:pPr lvl="1"/>
            <a:endParaRPr lang="en-US" sz="1200" dirty="0"/>
          </a:p>
          <a:p>
            <a:pPr lvl="1"/>
            <a:endParaRPr lang="en-US" sz="1200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132F2F78-E824-460F-B293-EE6E8CBCCBB7}"/>
              </a:ext>
            </a:extLst>
          </p:cNvPr>
          <p:cNvSpPr/>
          <p:nvPr/>
        </p:nvSpPr>
        <p:spPr bwMode="auto">
          <a:xfrm>
            <a:off x="8129587" y="3943347"/>
            <a:ext cx="200025" cy="676275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AE60C309-8B1B-4984-8BC1-CC8C9B6B9E73}"/>
              </a:ext>
            </a:extLst>
          </p:cNvPr>
          <p:cNvSpPr/>
          <p:nvPr/>
        </p:nvSpPr>
        <p:spPr bwMode="auto">
          <a:xfrm>
            <a:off x="5876926" y="3924300"/>
            <a:ext cx="266700" cy="771523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AF878A73-AFC0-490B-A9A1-F7EB9A0CAFCA}"/>
              </a:ext>
            </a:extLst>
          </p:cNvPr>
          <p:cNvSpPr/>
          <p:nvPr/>
        </p:nvSpPr>
        <p:spPr bwMode="auto">
          <a:xfrm>
            <a:off x="3457575" y="5657850"/>
            <a:ext cx="466725" cy="295275"/>
          </a:xfrm>
          <a:prstGeom prst="ellipse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73B3F3C-C851-4858-80E8-3099FEC69D84}"/>
              </a:ext>
            </a:extLst>
          </p:cNvPr>
          <p:cNvSpPr/>
          <p:nvPr/>
        </p:nvSpPr>
        <p:spPr bwMode="auto">
          <a:xfrm>
            <a:off x="5886452" y="2628900"/>
            <a:ext cx="266700" cy="771523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581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4787E36-58A7-425A-AE8E-CE3307E8C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0737"/>
            <a:ext cx="9144000" cy="407197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8CDC5A4-A9AD-4614-8693-7091BCEC5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LACTH{,_MEM} – transition with a ramp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305CB2-CA96-499C-B0F4-7D5122BD7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16/10/2024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2D3FD2-4BF6-460D-8E7B-7B3AFFED3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A.Masserot 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3796FD-9852-4E42-B20B-CFDE256DB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3D5AF-9B17-42AF-AA31-1DBAB26A43F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D0646B-3E0A-4B0E-B266-465386046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90575"/>
            <a:ext cx="8229600" cy="1309687"/>
          </a:xfrm>
        </p:spPr>
        <p:txBody>
          <a:bodyPr/>
          <a:lstStyle/>
          <a:p>
            <a:r>
              <a:rPr lang="en-US" sz="1200" dirty="0" err="1"/>
              <a:t>Acl</a:t>
            </a:r>
            <a:r>
              <a:rPr lang="en-US" sz="1200" dirty="0"/>
              <a:t>  version </a:t>
            </a:r>
            <a:r>
              <a:rPr lang="en-US" sz="1200" b="1" dirty="0"/>
              <a:t>v1r30p17</a:t>
            </a:r>
          </a:p>
          <a:p>
            <a:pPr lvl="1"/>
            <a:r>
              <a:rPr lang="en-US" sz="1200" b="1" dirty="0"/>
              <a:t>With the LATCH at 1 , the filter channel computation is still performed : smooth transition when the LATCH is lower than 1</a:t>
            </a:r>
            <a:r>
              <a:rPr lang="en-US" sz="1200" dirty="0"/>
              <a:t>.</a:t>
            </a:r>
          </a:p>
          <a:p>
            <a:pPr lvl="1"/>
            <a:r>
              <a:rPr lang="en-US" sz="1200" dirty="0"/>
              <a:t>The reset shape is applied at the input signal and at the output signal</a:t>
            </a:r>
          </a:p>
          <a:p>
            <a:pPr lvl="1"/>
            <a:r>
              <a:rPr lang="en-US" sz="1200" dirty="0"/>
              <a:t>Improve the logic in case of a reset and a latch occurred at the same time: the reset is more priority than the latch</a:t>
            </a:r>
          </a:p>
          <a:p>
            <a:pPr lvl="1"/>
            <a:r>
              <a:rPr lang="en-US" sz="1200" dirty="0"/>
              <a:t>case of channel high-pass filtered</a:t>
            </a:r>
          </a:p>
          <a:p>
            <a:pPr lvl="1"/>
            <a:endParaRPr lang="en-US" sz="1200" dirty="0"/>
          </a:p>
          <a:p>
            <a:pPr lvl="1"/>
            <a:endParaRPr lang="en-US" sz="1200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132F2F78-E824-460F-B293-EE6E8CBCCBB7}"/>
              </a:ext>
            </a:extLst>
          </p:cNvPr>
          <p:cNvSpPr/>
          <p:nvPr/>
        </p:nvSpPr>
        <p:spPr bwMode="auto">
          <a:xfrm>
            <a:off x="8167687" y="3914772"/>
            <a:ext cx="200025" cy="676275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AE60C309-8B1B-4984-8BC1-CC8C9B6B9E73}"/>
              </a:ext>
            </a:extLst>
          </p:cNvPr>
          <p:cNvSpPr/>
          <p:nvPr/>
        </p:nvSpPr>
        <p:spPr bwMode="auto">
          <a:xfrm>
            <a:off x="5905501" y="3810000"/>
            <a:ext cx="266700" cy="504825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AF878A73-AFC0-490B-A9A1-F7EB9A0CAFCA}"/>
              </a:ext>
            </a:extLst>
          </p:cNvPr>
          <p:cNvSpPr/>
          <p:nvPr/>
        </p:nvSpPr>
        <p:spPr bwMode="auto">
          <a:xfrm>
            <a:off x="3400425" y="5657850"/>
            <a:ext cx="466725" cy="295275"/>
          </a:xfrm>
          <a:prstGeom prst="ellipse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73B3F3C-C851-4858-80E8-3099FEC69D84}"/>
              </a:ext>
            </a:extLst>
          </p:cNvPr>
          <p:cNvSpPr/>
          <p:nvPr/>
        </p:nvSpPr>
        <p:spPr bwMode="auto">
          <a:xfrm>
            <a:off x="5924552" y="2457451"/>
            <a:ext cx="266700" cy="504826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657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836D86F8-3ABF-4F8B-82A6-D64C07100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2446014"/>
            <a:ext cx="8686800" cy="386483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8CDC5A4-A9AD-4614-8693-7091BCEC5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LACTH{,_MEM} – transition in 1 cycle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305CB2-CA96-499C-B0F4-7D5122BD7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16/10/2024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2D3FD2-4BF6-460D-8E7B-7B3AFFED3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A.Masserot 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3796FD-9852-4E42-B20B-CFDE256DB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3D5AF-9B17-42AF-AA31-1DBAB26A43F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D0646B-3E0A-4B0E-B266-465386046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90575"/>
            <a:ext cx="8229600" cy="1424523"/>
          </a:xfrm>
        </p:spPr>
        <p:txBody>
          <a:bodyPr/>
          <a:lstStyle/>
          <a:p>
            <a:r>
              <a:rPr lang="en-US" sz="1200" dirty="0"/>
              <a:t>Several issues with the current </a:t>
            </a:r>
            <a:r>
              <a:rPr lang="en-US" sz="1200" dirty="0" err="1"/>
              <a:t>Acl</a:t>
            </a:r>
            <a:r>
              <a:rPr lang="en-US" sz="1200" dirty="0"/>
              <a:t> version ( &lt;= </a:t>
            </a:r>
            <a:r>
              <a:rPr lang="en-US" sz="1200" b="1" dirty="0"/>
              <a:t>v1r27p17</a:t>
            </a:r>
            <a:r>
              <a:rPr lang="en-US" sz="1200" dirty="0"/>
              <a:t>)</a:t>
            </a:r>
          </a:p>
          <a:p>
            <a:pPr lvl="1"/>
            <a:r>
              <a:rPr lang="en-US" sz="1200" b="1" dirty="0"/>
              <a:t>With the LATCH at 1 , no more filter channel computation : as consequence it is impossible to change a filter and a filter reset is required when the LATCH is lower than 1</a:t>
            </a:r>
            <a:r>
              <a:rPr lang="en-US" sz="1200" dirty="0"/>
              <a:t>.</a:t>
            </a:r>
          </a:p>
          <a:p>
            <a:pPr lvl="1"/>
            <a:r>
              <a:rPr lang="en-US" sz="1200" dirty="0"/>
              <a:t>The reset shape is applied only at the input signal, not at the output signal</a:t>
            </a:r>
          </a:p>
          <a:p>
            <a:pPr lvl="1"/>
            <a:r>
              <a:rPr lang="en-US" sz="1200" dirty="0"/>
              <a:t>Improve the logic in case of a reset and a latch occurred at the same time: the latch is more priority than the reset and requests a filter reset</a:t>
            </a:r>
          </a:p>
          <a:p>
            <a:pPr lvl="1"/>
            <a:r>
              <a:rPr lang="en-US" sz="1200" dirty="0"/>
              <a:t>case of channel high-pass filtered</a:t>
            </a:r>
          </a:p>
          <a:p>
            <a:pPr lvl="1"/>
            <a:endParaRPr lang="en-US" sz="1200" dirty="0"/>
          </a:p>
          <a:p>
            <a:pPr lvl="1"/>
            <a:endParaRPr lang="en-US" sz="1200" dirty="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AE60C309-8B1B-4984-8BC1-CC8C9B6B9E73}"/>
              </a:ext>
            </a:extLst>
          </p:cNvPr>
          <p:cNvSpPr/>
          <p:nvPr/>
        </p:nvSpPr>
        <p:spPr bwMode="auto">
          <a:xfrm>
            <a:off x="5838826" y="3962400"/>
            <a:ext cx="266700" cy="771523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AF878A73-AFC0-490B-A9A1-F7EB9A0CAFCA}"/>
              </a:ext>
            </a:extLst>
          </p:cNvPr>
          <p:cNvSpPr/>
          <p:nvPr/>
        </p:nvSpPr>
        <p:spPr bwMode="auto">
          <a:xfrm>
            <a:off x="3400425" y="5657850"/>
            <a:ext cx="466725" cy="295275"/>
          </a:xfrm>
          <a:prstGeom prst="ellipse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73B3F3C-C851-4858-80E8-3099FEC69D84}"/>
              </a:ext>
            </a:extLst>
          </p:cNvPr>
          <p:cNvSpPr/>
          <p:nvPr/>
        </p:nvSpPr>
        <p:spPr bwMode="auto">
          <a:xfrm>
            <a:off x="5848352" y="2695575"/>
            <a:ext cx="266700" cy="771523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155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1E1143F7-4392-4727-9570-EBB47AAB8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8054"/>
            <a:ext cx="9144000" cy="407734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8CDC5A4-A9AD-4614-8693-7091BCEC5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LACTH{,_MEM} – transition in 1 cycle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305CB2-CA96-499C-B0F4-7D5122BD7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16/10/2024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2D3FD2-4BF6-460D-8E7B-7B3AFFED3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A.Masserot 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3796FD-9852-4E42-B20B-CFDE256DB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3D5AF-9B17-42AF-AA31-1DBAB26A43F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D0646B-3E0A-4B0E-B266-465386046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90575"/>
            <a:ext cx="8229600" cy="1309687"/>
          </a:xfrm>
        </p:spPr>
        <p:txBody>
          <a:bodyPr/>
          <a:lstStyle/>
          <a:p>
            <a:r>
              <a:rPr lang="en-US" sz="1200" dirty="0" err="1"/>
              <a:t>Acl</a:t>
            </a:r>
            <a:r>
              <a:rPr lang="en-US" sz="1200" dirty="0"/>
              <a:t>  version </a:t>
            </a:r>
            <a:r>
              <a:rPr lang="en-US" sz="1200" b="1" dirty="0"/>
              <a:t>v1r30p17</a:t>
            </a:r>
          </a:p>
          <a:p>
            <a:pPr lvl="1"/>
            <a:r>
              <a:rPr lang="en-US" sz="1200" b="1" dirty="0"/>
              <a:t>With the LATCH at 1 , the filter channel computation is still performed : smooth transition when the LATCH is lower than 1</a:t>
            </a:r>
            <a:r>
              <a:rPr lang="en-US" sz="1200" dirty="0"/>
              <a:t>.</a:t>
            </a:r>
          </a:p>
          <a:p>
            <a:pPr lvl="1"/>
            <a:r>
              <a:rPr lang="en-US" sz="1200" dirty="0"/>
              <a:t>The reset shape is applied at the input signal and at the output signal</a:t>
            </a:r>
          </a:p>
          <a:p>
            <a:pPr lvl="1"/>
            <a:r>
              <a:rPr lang="en-US" sz="1200" dirty="0"/>
              <a:t>Improve the logic in case of a reset and a latch occurred at the same time: the reset is more priority than the latch</a:t>
            </a:r>
          </a:p>
          <a:p>
            <a:pPr lvl="1"/>
            <a:r>
              <a:rPr lang="en-US" sz="1200" dirty="0"/>
              <a:t>case of channel high-pass filtered</a:t>
            </a:r>
          </a:p>
          <a:p>
            <a:pPr lvl="1"/>
            <a:endParaRPr lang="en-US" sz="1200" dirty="0"/>
          </a:p>
          <a:p>
            <a:pPr lvl="1"/>
            <a:endParaRPr lang="en-US" sz="1200" dirty="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AE60C309-8B1B-4984-8BC1-CC8C9B6B9E73}"/>
              </a:ext>
            </a:extLst>
          </p:cNvPr>
          <p:cNvSpPr/>
          <p:nvPr/>
        </p:nvSpPr>
        <p:spPr bwMode="auto">
          <a:xfrm>
            <a:off x="5838826" y="3857625"/>
            <a:ext cx="266700" cy="504825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AF878A73-AFC0-490B-A9A1-F7EB9A0CAFCA}"/>
              </a:ext>
            </a:extLst>
          </p:cNvPr>
          <p:cNvSpPr/>
          <p:nvPr/>
        </p:nvSpPr>
        <p:spPr bwMode="auto">
          <a:xfrm>
            <a:off x="3352800" y="5686425"/>
            <a:ext cx="466725" cy="295275"/>
          </a:xfrm>
          <a:prstGeom prst="ellipse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73B3F3C-C851-4858-80E8-3099FEC69D84}"/>
              </a:ext>
            </a:extLst>
          </p:cNvPr>
          <p:cNvSpPr/>
          <p:nvPr/>
        </p:nvSpPr>
        <p:spPr bwMode="auto">
          <a:xfrm>
            <a:off x="5857877" y="2505076"/>
            <a:ext cx="266700" cy="504826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197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FCA7481F-8441-4EEC-8E35-101686A5A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4" y="2466451"/>
            <a:ext cx="8677275" cy="384648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8CDC5A4-A9AD-4614-8693-7091BCEC5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925" y="361950"/>
            <a:ext cx="5943600" cy="285750"/>
          </a:xfrm>
        </p:spPr>
        <p:txBody>
          <a:bodyPr/>
          <a:lstStyle/>
          <a:p>
            <a:r>
              <a:rPr lang="en-US" dirty="0"/>
              <a:t>RESET – ramp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305CB2-CA96-499C-B0F4-7D5122BD7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16/10/2024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2D3FD2-4BF6-460D-8E7B-7B3AFFED3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A.Masserot 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3796FD-9852-4E42-B20B-CFDE256DB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3D5AF-9B17-42AF-AA31-1DBAB26A43F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D0646B-3E0A-4B0E-B266-465386046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90575"/>
            <a:ext cx="8229600" cy="1309687"/>
          </a:xfrm>
        </p:spPr>
        <p:txBody>
          <a:bodyPr/>
          <a:lstStyle/>
          <a:p>
            <a:r>
              <a:rPr lang="en-US" sz="1200" dirty="0"/>
              <a:t>Several issues with the current </a:t>
            </a:r>
            <a:r>
              <a:rPr lang="en-US" sz="1200" dirty="0" err="1"/>
              <a:t>Acl</a:t>
            </a:r>
            <a:r>
              <a:rPr lang="en-US" sz="1200" dirty="0"/>
              <a:t> version ( &lt;= </a:t>
            </a:r>
            <a:r>
              <a:rPr lang="en-US" sz="1200" b="1" dirty="0"/>
              <a:t>v1r27p17</a:t>
            </a:r>
            <a:r>
              <a:rPr lang="en-US" sz="1200" dirty="0"/>
              <a:t>)</a:t>
            </a:r>
          </a:p>
          <a:p>
            <a:pPr lvl="1"/>
            <a:r>
              <a:rPr lang="en-US" sz="1200" dirty="0"/>
              <a:t>With the LATCH at 1 , no more filter channel computation : as consequence it is impossible to change a filter and a filter reset is required when the LATCH is lower than 1.</a:t>
            </a:r>
          </a:p>
          <a:p>
            <a:pPr lvl="1"/>
            <a:r>
              <a:rPr lang="en-US" sz="1200" b="1" dirty="0"/>
              <a:t>The reset shape is applied only at the input signal, not at the output signal</a:t>
            </a:r>
          </a:p>
          <a:p>
            <a:pPr lvl="1"/>
            <a:r>
              <a:rPr lang="en-US" sz="1200" dirty="0"/>
              <a:t>Improve the logic in case of a reset and a latch occurred at the same time: today the latch is more priority than the reset and requests a filter reset</a:t>
            </a:r>
          </a:p>
          <a:p>
            <a:pPr lvl="1"/>
            <a:r>
              <a:rPr lang="en-US" sz="1200" dirty="0"/>
              <a:t>case of channel with an integrator filter</a:t>
            </a:r>
          </a:p>
          <a:p>
            <a:pPr lvl="1"/>
            <a:endParaRPr lang="en-US" sz="1200" dirty="0"/>
          </a:p>
          <a:p>
            <a:pPr lvl="1"/>
            <a:endParaRPr lang="en-US" sz="1200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2DD7FE2D-C5A3-4DBC-8D17-11C6E54EA006}"/>
              </a:ext>
            </a:extLst>
          </p:cNvPr>
          <p:cNvSpPr/>
          <p:nvPr/>
        </p:nvSpPr>
        <p:spPr bwMode="auto">
          <a:xfrm>
            <a:off x="3257550" y="5695950"/>
            <a:ext cx="276225" cy="295275"/>
          </a:xfrm>
          <a:prstGeom prst="ellipse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2C7ED176-85D5-4D5B-A9F4-3C0D36A7577F}"/>
              </a:ext>
            </a:extLst>
          </p:cNvPr>
          <p:cNvSpPr/>
          <p:nvPr/>
        </p:nvSpPr>
        <p:spPr bwMode="auto">
          <a:xfrm>
            <a:off x="5372101" y="2687118"/>
            <a:ext cx="266699" cy="779982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AE60C309-8B1B-4984-8BC1-CC8C9B6B9E73}"/>
              </a:ext>
            </a:extLst>
          </p:cNvPr>
          <p:cNvSpPr/>
          <p:nvPr/>
        </p:nvSpPr>
        <p:spPr bwMode="auto">
          <a:xfrm>
            <a:off x="5372101" y="3971926"/>
            <a:ext cx="266700" cy="761998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42816DF1-1BDA-4C0C-8406-00D663F90C09}"/>
              </a:ext>
            </a:extLst>
          </p:cNvPr>
          <p:cNvSpPr/>
          <p:nvPr/>
        </p:nvSpPr>
        <p:spPr bwMode="auto">
          <a:xfrm>
            <a:off x="7467601" y="3905250"/>
            <a:ext cx="568324" cy="827607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35B000D0-50DC-4AD0-A024-9046F20A878B}"/>
              </a:ext>
            </a:extLst>
          </p:cNvPr>
          <p:cNvSpPr/>
          <p:nvPr/>
        </p:nvSpPr>
        <p:spPr bwMode="auto">
          <a:xfrm>
            <a:off x="5505451" y="3220519"/>
            <a:ext cx="266699" cy="219075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C479C782-BDDC-4F78-804D-18874752729A}"/>
              </a:ext>
            </a:extLst>
          </p:cNvPr>
          <p:cNvSpPr/>
          <p:nvPr/>
        </p:nvSpPr>
        <p:spPr bwMode="auto">
          <a:xfrm>
            <a:off x="5534026" y="4487343"/>
            <a:ext cx="266699" cy="219075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6164A5B4-6980-499D-A6FC-47CBF8393F27}"/>
              </a:ext>
            </a:extLst>
          </p:cNvPr>
          <p:cNvSpPr/>
          <p:nvPr/>
        </p:nvSpPr>
        <p:spPr bwMode="auto">
          <a:xfrm>
            <a:off x="7467602" y="2649018"/>
            <a:ext cx="568324" cy="827607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952541"/>
      </p:ext>
    </p:extLst>
  </p:cSld>
  <p:clrMapOvr>
    <a:masterClrMapping/>
  </p:clrMapOvr>
</p:sld>
</file>

<file path=ppt/theme/theme1.xml><?xml version="1.0" encoding="utf-8"?>
<a:theme xmlns:a="http://schemas.openxmlformats.org/drawingml/2006/main" name="ReviewTemplate">
  <a:themeElements>
    <a:clrScheme name="Review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Review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eview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ew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view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ew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ew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ew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ew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C:\WINDOWS\Profiles\masserot\Mes Documents\Virgo\Review\ReviewTemplate.pot</Template>
  <TotalTime>25930</TotalTime>
  <Words>1482</Words>
  <Application>Microsoft Office PowerPoint</Application>
  <PresentationFormat>Affichage à l'écran (4:3)</PresentationFormat>
  <Paragraphs>134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Times New Roman</vt:lpstr>
      <vt:lpstr>Wingdings</vt:lpstr>
      <vt:lpstr>ZapfDingbats</vt:lpstr>
      <vt:lpstr>ReviewTemplate</vt:lpstr>
      <vt:lpstr> Acl v1r30p17 – v1r27p17  Filter channel RESET/LACTH comparison</vt:lpstr>
      <vt:lpstr>Channel names</vt:lpstr>
      <vt:lpstr>Filter transition</vt:lpstr>
      <vt:lpstr>Filter transition</vt:lpstr>
      <vt:lpstr>LACTH{,_MEM} – transition with a ramp</vt:lpstr>
      <vt:lpstr>LACTH{,_MEM} – transition with a ramp</vt:lpstr>
      <vt:lpstr>LACTH{,_MEM} – transition in 1 cycle</vt:lpstr>
      <vt:lpstr>LACTH{,_MEM} – transition in 1 cycle</vt:lpstr>
      <vt:lpstr>RESET – ramp</vt:lpstr>
      <vt:lpstr>RESET – ramp</vt:lpstr>
      <vt:lpstr>LACTH{,_MEM} - RESET – ramp</vt:lpstr>
      <vt:lpstr>LACTH{,_MEM} - RESET – ramp</vt:lpstr>
      <vt:lpstr>LACTH{,_MEM} – RESET/LATCH priority </vt:lpstr>
      <vt:lpstr>LACTH{,_MEM} - RESET/LATCH priority </vt:lpstr>
      <vt:lpstr>LACTH{,_MEM} - RESET/LATCH priority </vt:lpstr>
      <vt:lpstr>LACTH{,_MEM} - RESET/LATCH priority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creator/>
  <cp:lastModifiedBy>Alain Masserot</cp:lastModifiedBy>
  <cp:revision>1719</cp:revision>
  <cp:lastPrinted>2018-02-08T14:14:07Z</cp:lastPrinted>
  <dcterms:created xsi:type="dcterms:W3CDTF">1601-01-01T00:00:00Z</dcterms:created>
  <dcterms:modified xsi:type="dcterms:W3CDTF">2024-10-17T15:22:22Z</dcterms:modified>
</cp:coreProperties>
</file>